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530" r:id="rId5"/>
    <p:sldId id="531" r:id="rId6"/>
    <p:sldId id="581" r:id="rId7"/>
    <p:sldId id="547" r:id="rId8"/>
    <p:sldId id="563" r:id="rId9"/>
    <p:sldId id="548" r:id="rId10"/>
    <p:sldId id="562" r:id="rId11"/>
    <p:sldId id="549" r:id="rId12"/>
    <p:sldId id="554" r:id="rId13"/>
    <p:sldId id="559" r:id="rId14"/>
    <p:sldId id="560" r:id="rId15"/>
    <p:sldId id="565" r:id="rId16"/>
    <p:sldId id="564" r:id="rId17"/>
    <p:sldId id="573" r:id="rId18"/>
    <p:sldId id="578" r:id="rId19"/>
    <p:sldId id="567" r:id="rId20"/>
    <p:sldId id="574" r:id="rId21"/>
    <p:sldId id="566" r:id="rId22"/>
    <p:sldId id="571" r:id="rId23"/>
    <p:sldId id="572" r:id="rId24"/>
    <p:sldId id="575" r:id="rId25"/>
    <p:sldId id="555" r:id="rId26"/>
    <p:sldId id="576" r:id="rId27"/>
    <p:sldId id="579" r:id="rId28"/>
    <p:sldId id="5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0" autoAdjust="0"/>
    <p:restoredTop sz="94422"/>
  </p:normalViewPr>
  <p:slideViewPr>
    <p:cSldViewPr snapToGrid="0">
      <p:cViewPr varScale="1">
        <p:scale>
          <a:sx n="74" d="100"/>
          <a:sy n="74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Crypto: investing &amp; trading</a:t>
            </a:r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Crypto: investing &amp; trading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linkedin.com/in/chua-kee-siong-rick-01772544/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0EF331-C336-64C7-6F64-D5DBFFD0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8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380" y="3277592"/>
            <a:ext cx="9921240" cy="1508164"/>
          </a:xfrm>
        </p:spPr>
        <p:txBody>
          <a:bodyPr/>
          <a:lstStyle/>
          <a:p>
            <a:r>
              <a:rPr lang="en-US" sz="6600" dirty="0"/>
              <a:t>HDB Resale market 2020-2024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9894" y="5462947"/>
            <a:ext cx="4031700" cy="1094371"/>
          </a:xfrm>
        </p:spPr>
        <p:txBody>
          <a:bodyPr/>
          <a:lstStyle/>
          <a:p>
            <a:r>
              <a:rPr lang="en-US" sz="2000" b="1" dirty="0"/>
              <a:t>Chua Kee Siong (20 Jan 2025)</a:t>
            </a:r>
          </a:p>
          <a:p>
            <a:r>
              <a:rPr lang="en-US" sz="2000" b="1" dirty="0"/>
              <a:t>Associate Data Analyst</a:t>
            </a:r>
          </a:p>
          <a:p>
            <a:r>
              <a:rPr lang="en-US" sz="2000" b="1" dirty="0"/>
              <a:t>Elite Alpha-Omega Pte. </a:t>
            </a:r>
          </a:p>
          <a:p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C5DB-0B74-58A5-F9BB-1B1995DDFDEA}"/>
              </a:ext>
            </a:extLst>
          </p:cNvPr>
          <p:cNvSpPr txBox="1"/>
          <p:nvPr/>
        </p:nvSpPr>
        <p:spPr>
          <a:xfrm>
            <a:off x="496785" y="4791743"/>
            <a:ext cx="11198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all" spc="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(SCTP) Associate Data Analyst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67D-65C7-408B-E0BE-322269E54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3603-BBE6-CC88-1392-77619DCC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0063"/>
            <a:ext cx="11875202" cy="6766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C1DE8B1-B503-B528-41FE-2D69AE157F11}"/>
              </a:ext>
            </a:extLst>
          </p:cNvPr>
          <p:cNvSpPr txBox="1">
            <a:spLocks/>
          </p:cNvSpPr>
          <p:nvPr/>
        </p:nvSpPr>
        <p:spPr>
          <a:xfrm>
            <a:off x="892665" y="798047"/>
            <a:ext cx="1025612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Bar chart visualization of HDB resale data to discover insights &amp; trends over 2020 to 2024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F21439E-CF42-720C-8D7A-B4F342C2812B}"/>
              </a:ext>
            </a:extLst>
          </p:cNvPr>
          <p:cNvSpPr txBox="1">
            <a:spLocks/>
          </p:cNvSpPr>
          <p:nvPr/>
        </p:nvSpPr>
        <p:spPr>
          <a:xfrm>
            <a:off x="476423" y="1745314"/>
            <a:ext cx="11612658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4 room flat type has highest sale count, they are mostly of the stock of Model A</a:t>
            </a:r>
          </a:p>
          <a:p>
            <a:pPr marL="0" indent="0">
              <a:buNone/>
            </a:pPr>
            <a:r>
              <a:rPr lang="en-US" sz="1800" b="1" dirty="0"/>
              <a:t>Follow by flat model of Improved and New Generation models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BAE90-7142-A66A-266F-65C10DF9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9" y="2520556"/>
            <a:ext cx="8555129" cy="41663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E6A06F-F9BF-CD65-EB08-EFCD8C5E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248" y="2520556"/>
            <a:ext cx="2483187" cy="16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B38768-8CD5-E264-11F6-ABDCE2B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43" y="4150157"/>
            <a:ext cx="2485292" cy="25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770A-0D00-FD54-99D4-CAC9E452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E44E-16A6-C35C-7455-4B10FF638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99" y="118980"/>
            <a:ext cx="11875202" cy="6766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b="1" dirty="0"/>
              <a:t>Discovering outlier spikes, trends from frequency distribution of HDB resales influencing resale prices</a:t>
            </a:r>
            <a:br>
              <a:rPr lang="en-US" sz="2000" b="1" dirty="0"/>
            </a:br>
            <a:br>
              <a:rPr lang="en-US" sz="3200" b="1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456FCA4A-0ADF-E0FB-3718-3DF583DE8039}"/>
              </a:ext>
            </a:extLst>
          </p:cNvPr>
          <p:cNvSpPr txBox="1">
            <a:spLocks/>
          </p:cNvSpPr>
          <p:nvPr/>
        </p:nvSpPr>
        <p:spPr>
          <a:xfrm>
            <a:off x="3610099" y="1841731"/>
            <a:ext cx="847013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Histogram charts. By floor area, Lease commence date</a:t>
            </a: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3C773BB-3CB1-BE14-093E-1F95A72BAA09}"/>
              </a:ext>
            </a:extLst>
          </p:cNvPr>
          <p:cNvSpPr txBox="1">
            <a:spLocks/>
          </p:cNvSpPr>
          <p:nvPr/>
        </p:nvSpPr>
        <p:spPr>
          <a:xfrm>
            <a:off x="158399" y="2254352"/>
            <a:ext cx="10460751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Floor area (sqm):</a:t>
            </a:r>
          </a:p>
          <a:p>
            <a:pPr marL="285750" indent="-285750"/>
            <a:r>
              <a:rPr lang="en-US" sz="1800" b="1" dirty="0"/>
              <a:t>Range Between 28-297 sqm</a:t>
            </a:r>
          </a:p>
          <a:p>
            <a:pPr marL="285750" indent="-285750"/>
            <a:r>
              <a:rPr lang="en-US" sz="1800" b="1" dirty="0"/>
              <a:t>Limited: Smaller to larger units</a:t>
            </a:r>
          </a:p>
          <a:p>
            <a:pPr marL="285750" indent="-285750"/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Lease commence date:</a:t>
            </a:r>
          </a:p>
          <a:p>
            <a:pPr marL="285750" indent="-285750"/>
            <a:r>
              <a:rPr lang="en-US" sz="1800" b="1" dirty="0"/>
              <a:t>Concentration flats builds</a:t>
            </a:r>
          </a:p>
          <a:p>
            <a:pPr marL="0" indent="0">
              <a:buNone/>
            </a:pPr>
            <a:r>
              <a:rPr lang="en-US" sz="1800" b="1" dirty="0"/>
              <a:t>from late 1970s to 1990s slowdown</a:t>
            </a:r>
          </a:p>
          <a:p>
            <a:pPr marL="285750" indent="-285750"/>
            <a:r>
              <a:rPr lang="en-US" sz="1800" b="1" dirty="0"/>
              <a:t>Gradual increase</a:t>
            </a:r>
          </a:p>
          <a:p>
            <a:pPr marL="0" indent="0">
              <a:buNone/>
            </a:pPr>
            <a:r>
              <a:rPr lang="en-US" sz="1800" b="1" dirty="0"/>
              <a:t>of newer leases likely due</a:t>
            </a:r>
          </a:p>
          <a:p>
            <a:pPr marL="0" indent="0">
              <a:buNone/>
            </a:pPr>
            <a:r>
              <a:rPr lang="en-US" sz="1800" b="1" dirty="0"/>
              <a:t>To changing housing policies</a:t>
            </a:r>
          </a:p>
          <a:p>
            <a:pPr marL="0" indent="0">
              <a:buNone/>
            </a:pPr>
            <a:r>
              <a:rPr lang="en-US" sz="1800" b="1" dirty="0"/>
              <a:t>&amp; population growth i.e.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125C-8157-9D3C-A420-420297A8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98" y="2473337"/>
            <a:ext cx="8470137" cy="42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BB44-0AFE-5035-0B6C-756D3075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063-5AC6-C683-9BA8-C870F77B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6" y="187452"/>
            <a:ext cx="10881360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CCA3241E-9D3E-6EDA-9267-90CCFAB0CB91}"/>
              </a:ext>
            </a:extLst>
          </p:cNvPr>
          <p:cNvSpPr txBox="1">
            <a:spLocks/>
          </p:cNvSpPr>
          <p:nvPr/>
        </p:nvSpPr>
        <p:spPr>
          <a:xfrm>
            <a:off x="671715" y="884822"/>
            <a:ext cx="10945065" cy="148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This resale price by town over time, we can see prices consistent appreciation in central area like Bishan. </a:t>
            </a:r>
          </a:p>
          <a:p>
            <a:r>
              <a:rPr lang="en-US" sz="1600" b="1" dirty="0"/>
              <a:t>Marine Parade &amp; Queenstown has higher rate increases among other towns.</a:t>
            </a:r>
          </a:p>
          <a:p>
            <a:r>
              <a:rPr lang="en-US" sz="1600" b="1" dirty="0"/>
              <a:t>While Pasir Ris has the highest outliers resale price increases.</a:t>
            </a:r>
          </a:p>
          <a:p>
            <a:r>
              <a:rPr lang="en-US" sz="1600" b="1" dirty="0"/>
              <a:t>Jurong west, Yishun and Sembawang towns has the lowest price range appreciation</a:t>
            </a:r>
          </a:p>
          <a:p>
            <a:endParaRPr lang="en-US" sz="1600" b="1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01480E7-95CD-FCFC-0026-B9ADC48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60386-31B5-5331-288B-26416E46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12" y="2305141"/>
            <a:ext cx="10774870" cy="4365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34E1F-4D98-DA8C-148A-0EF0D1BE93E3}"/>
              </a:ext>
            </a:extLst>
          </p:cNvPr>
          <p:cNvSpPr txBox="1"/>
          <p:nvPr/>
        </p:nvSpPr>
        <p:spPr>
          <a:xfrm>
            <a:off x="10357258" y="166805"/>
            <a:ext cx="1706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Town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6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7F9E-6E91-59DB-5466-8AB0E34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9F08-9C9C-CC26-F0B1-918296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8B35F-8A7A-6EF0-AB36-F9B3C696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79" y="722376"/>
            <a:ext cx="5791258" cy="3228625"/>
          </a:xfrm>
          <a:prstGeom prst="rect">
            <a:avLst/>
          </a:prstGeom>
          <a:noFill/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DC7B416-0606-B943-67F1-A07DAA453596}"/>
              </a:ext>
            </a:extLst>
          </p:cNvPr>
          <p:cNvSpPr txBox="1">
            <a:spLocks/>
          </p:cNvSpPr>
          <p:nvPr/>
        </p:nvSpPr>
        <p:spPr>
          <a:xfrm>
            <a:off x="684987" y="1525449"/>
            <a:ext cx="5456492" cy="5126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kern="1200" dirty="0">
                <a:latin typeface="+mn-lt"/>
                <a:ea typeface="+mn-ea"/>
                <a:cs typeface="Segoe UI" panose="020B0502040204020203" pitchFamily="34" charset="0"/>
              </a:rPr>
              <a:t>Line chart : </a:t>
            </a:r>
            <a:r>
              <a:rPr lang="en-US" sz="2000" b="1" dirty="0"/>
              <a:t>average resale price trends by flat types over time.</a:t>
            </a: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/>
              <a:t>Flats such as Multi-generation, Executive, 5 Room, 4 room seems to be in higher price range group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This group experiences a higher resale price appreciation from 2000 to 2024 compared to 1, 2, 3 room lower range pricing group.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Reasons could be attributed to rise of GDP, policy, income rises, inflation and standards of living. i.e. HDB MOP rule &amp; other exceptions if flat owner is deceased the flat has to be sold</a:t>
            </a: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0C7D2D3-9E62-3343-C6A4-A3672666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1C7AE-05E4-F11E-9C5B-30C44435810E}"/>
              </a:ext>
            </a:extLst>
          </p:cNvPr>
          <p:cNvSpPr txBox="1"/>
          <p:nvPr/>
        </p:nvSpPr>
        <p:spPr>
          <a:xfrm>
            <a:off x="9612924" y="166805"/>
            <a:ext cx="245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Flat Type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2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B29E-F1CD-C313-9DB5-7BC6A329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8C71-9A57-1369-83DA-B59EFD71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51721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CD2D7D44-2964-729F-A7A0-BD18D568EDCF}"/>
              </a:ext>
            </a:extLst>
          </p:cNvPr>
          <p:cNvSpPr txBox="1">
            <a:spLocks/>
          </p:cNvSpPr>
          <p:nvPr/>
        </p:nvSpPr>
        <p:spPr>
          <a:xfrm>
            <a:off x="850392" y="1211367"/>
            <a:ext cx="4367784" cy="5353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kern="1200" dirty="0">
                <a:latin typeface="+mn-lt"/>
                <a:ea typeface="+mn-ea"/>
                <a:cs typeface="Segoe UI" panose="020B0502040204020203" pitchFamily="34" charset="0"/>
              </a:rPr>
              <a:t>Key Correlations to resale price:</a:t>
            </a:r>
            <a:endParaRPr lang="en-US" sz="2400" b="1" dirty="0"/>
          </a:p>
          <a:p>
            <a:pPr marL="0" indent="0">
              <a:buNone/>
            </a:pPr>
            <a:endParaRPr lang="en-US" sz="2400" b="1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Floor area sqm and resale price show a strong positive correlation (0.53)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Remaining lease (0.54) and resale price has strong positive correlation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Lease commence date and resale price have a moderate positive correlation (0.47)</a:t>
            </a:r>
          </a:p>
          <a:p>
            <a:pPr marL="285750" indent="-285750"/>
            <a:endParaRPr lang="en-US" sz="24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kern="1200" dirty="0"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21F63F9-80EE-0408-E2AB-5D1E58B3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C608B-0D71-B448-9DC3-E993ECABF23D}"/>
              </a:ext>
            </a:extLst>
          </p:cNvPr>
          <p:cNvSpPr txBox="1"/>
          <p:nvPr/>
        </p:nvSpPr>
        <p:spPr>
          <a:xfrm>
            <a:off x="8733692" y="82861"/>
            <a:ext cx="3330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all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673DDE-3078-4F91-03D6-F4F9D7729143}"/>
              </a:ext>
            </a:extLst>
          </p:cNvPr>
          <p:cNvGrpSpPr/>
          <p:nvPr/>
        </p:nvGrpSpPr>
        <p:grpSpPr>
          <a:xfrm>
            <a:off x="6096000" y="569970"/>
            <a:ext cx="4811854" cy="5994952"/>
            <a:chOff x="6096000" y="569970"/>
            <a:chExt cx="4811854" cy="5994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88D58A-A0FD-9D75-07FA-8E2DC817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69970"/>
              <a:ext cx="4811854" cy="599495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DEDB0-2838-4EDA-E09B-EA7CB099F2E0}"/>
                </a:ext>
              </a:extLst>
            </p:cNvPr>
            <p:cNvSpPr/>
            <p:nvPr/>
          </p:nvSpPr>
          <p:spPr>
            <a:xfrm>
              <a:off x="9226061" y="1254370"/>
              <a:ext cx="574431" cy="2989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9AFEF-459C-D2FA-695F-6672983B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35C4BC-CD93-0316-98AB-E155BAE3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2098C5C-B33B-82F2-979A-FA43E978DA7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E27FFC3-2FD9-5730-A670-51361CC871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1B6CD-2905-36C7-ACDB-7A0025C8F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8CE5655A-E325-C18F-E44B-B4709AF2F7F5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DBAC7243-9D2D-F3BD-F6A1-0675B5BEA4DF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55FC278-8609-0B7E-852D-EDEDFBE51506}"/>
              </a:ext>
            </a:extLst>
          </p:cNvPr>
          <p:cNvSpPr txBox="1">
            <a:spLocks/>
          </p:cNvSpPr>
          <p:nvPr/>
        </p:nvSpPr>
        <p:spPr>
          <a:xfrm>
            <a:off x="275848" y="2324707"/>
            <a:ext cx="4884654" cy="403070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Pairplot:</a:t>
            </a:r>
            <a:r>
              <a:rPr lang="en-US" sz="2400" dirty="0">
                <a:latin typeface="-apple-system"/>
              </a:rPr>
              <a:t> Scatterplots matrix </a:t>
            </a:r>
          </a:p>
          <a:p>
            <a:pPr marL="0" indent="0" algn="l">
              <a:buNone/>
            </a:pPr>
            <a:r>
              <a:rPr lang="en-US" sz="2400" dirty="0">
                <a:latin typeface="-apple-system"/>
              </a:rPr>
              <a:t>Comparing </a:t>
            </a:r>
            <a:r>
              <a:rPr lang="en-US" sz="2400" b="0" i="0" dirty="0">
                <a:effectLst/>
                <a:latin typeface="-apple-system"/>
              </a:rPr>
              <a:t>Between 2 variables.</a:t>
            </a:r>
          </a:p>
          <a:p>
            <a:pPr marL="0" indent="0" algn="l">
              <a:buNone/>
            </a:pPr>
            <a:endParaRPr lang="en-US" sz="2400" dirty="0">
              <a:latin typeface="-apple-system"/>
            </a:endParaRP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Easy EDA analysis to detect 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correlations, outliers o</a:t>
            </a:r>
            <a:r>
              <a:rPr lang="en-US" sz="2400" dirty="0">
                <a:latin typeface="-apple-system"/>
              </a:rPr>
              <a:t>r </a:t>
            </a:r>
          </a:p>
          <a:p>
            <a:pPr marL="0" indent="0" algn="l">
              <a:buNone/>
            </a:pPr>
            <a:r>
              <a:rPr lang="en-US" sz="2400" dirty="0">
                <a:latin typeface="-apple-system"/>
              </a:rPr>
              <a:t>distinct subgroups</a:t>
            </a:r>
            <a:endParaRPr lang="en-US" sz="24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dirty="0">
              <a:latin typeface="-apple-system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FE74C-B16A-AD1D-3A14-96308ECD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02" y="2132521"/>
            <a:ext cx="6529926" cy="441508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6D8B6-AD51-3407-A021-8ED02CAF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02" y="1053505"/>
            <a:ext cx="6529926" cy="107901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DE7169-66EA-C03C-7CE4-FDC98E4E661B}"/>
              </a:ext>
            </a:extLst>
          </p:cNvPr>
          <p:cNvSpPr txBox="1"/>
          <p:nvPr/>
        </p:nvSpPr>
        <p:spPr>
          <a:xfrm>
            <a:off x="168350" y="301004"/>
            <a:ext cx="1141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 (EDA)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9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745B-CA83-C01F-4746-FE807297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3A7E80-B5E6-2871-9979-025245B9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1447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87AE-BE4B-902E-B68C-26158C78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6" y="0"/>
            <a:ext cx="10579608" cy="16763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EDA insights and implications</a:t>
            </a:r>
            <a:br>
              <a:rPr lang="en-US" sz="44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44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C1D4195-5D39-F2C1-0935-CEF95E67969A}"/>
              </a:ext>
            </a:extLst>
          </p:cNvPr>
          <p:cNvSpPr txBox="1">
            <a:spLocks/>
          </p:cNvSpPr>
          <p:nvPr/>
        </p:nvSpPr>
        <p:spPr>
          <a:xfrm>
            <a:off x="850392" y="1169024"/>
            <a:ext cx="11012424" cy="316851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After EDA exploration Process: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We </a:t>
            </a:r>
            <a:r>
              <a:rPr lang="en-US" b="1" dirty="0"/>
              <a:t>select</a:t>
            </a: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 specific column “Resale Price” to compare between “town”, “lease Space Sqm”, “flat type”, “flat model”, “remaining lease” and “lease commence date” as variables best showing meaningful relationships on resale price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Above variables show moderate to strong correlations to resale prices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B6CE8BE-D7E8-9C5C-6928-82327613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C09D8-EB51-3CC4-0A5C-A741447C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4327281"/>
            <a:ext cx="8082593" cy="24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4672-0E25-54A6-2F75-9C729B96B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25DEF-0412-6C9C-89A8-A2BD6B9D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71"/>
          <a:stretch/>
        </p:blipFill>
        <p:spPr>
          <a:xfrm>
            <a:off x="6264194" y="1253331"/>
            <a:ext cx="5181600" cy="4351338"/>
          </a:xfrm>
          <a:prstGeom prst="rect">
            <a:avLst/>
          </a:prstGeom>
          <a:noFill/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4EF3C18-5E1C-9A8C-BD50-D28C4FAA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Crypto: investing &amp; trading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E44EDD-FCA9-E922-89AE-90B12D7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5F75B-68B1-DD97-0DF9-3DBA3157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6" y="250212"/>
            <a:ext cx="10881360" cy="13292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Machine Learning ModelLING: Development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ADBE9D6-68C6-D4E5-5392-566A6511D424}"/>
              </a:ext>
            </a:extLst>
          </p:cNvPr>
          <p:cNvSpPr txBox="1">
            <a:spLocks/>
          </p:cNvSpPr>
          <p:nvPr/>
        </p:nvSpPr>
        <p:spPr>
          <a:xfrm>
            <a:off x="925068" y="125333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</a:rPr>
              <a:t>Three models were selected for evaluation: </a:t>
            </a:r>
          </a:p>
          <a:p>
            <a:endParaRPr lang="en-US" sz="800" dirty="0"/>
          </a:p>
          <a:p>
            <a:r>
              <a:rPr lang="en-US" sz="2200" b="0" i="0" dirty="0">
                <a:effectLst/>
              </a:rPr>
              <a:t>Linear Regression Model</a:t>
            </a:r>
          </a:p>
          <a:p>
            <a:endParaRPr lang="en-US" sz="800" b="0" i="0" dirty="0">
              <a:effectLst/>
            </a:endParaRPr>
          </a:p>
          <a:p>
            <a:r>
              <a:rPr lang="en-US" sz="2200" b="0" i="0" dirty="0">
                <a:effectLst/>
              </a:rPr>
              <a:t>Random Forest Regressor Model</a:t>
            </a:r>
          </a:p>
          <a:p>
            <a:endParaRPr lang="en-US" sz="800" b="0" i="0" dirty="0">
              <a:effectLst/>
            </a:endParaRPr>
          </a:p>
          <a:p>
            <a:r>
              <a:rPr lang="en-US" sz="2200" b="0" i="0" dirty="0">
                <a:effectLst/>
              </a:rPr>
              <a:t>Decision Tree Regressor Model</a:t>
            </a:r>
          </a:p>
        </p:txBody>
      </p:sp>
    </p:spTree>
    <p:extLst>
      <p:ext uri="{BB962C8B-B14F-4D97-AF65-F5344CB8AC3E}">
        <p14:creationId xmlns:p14="http://schemas.microsoft.com/office/powerpoint/2010/main" val="277313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AAEB-59DE-55AF-50F6-A6493F5EB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CEDB-D8DB-975B-0E9D-D8A4118ED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800" dirty="0"/>
              <a:t>Machine Learning Model: Linear Regression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BE2C5E9-8DC8-A3B4-83B9-0FE89DBCDBA1}"/>
              </a:ext>
            </a:extLst>
          </p:cNvPr>
          <p:cNvSpPr txBox="1">
            <a:spLocks/>
          </p:cNvSpPr>
          <p:nvPr/>
        </p:nvSpPr>
        <p:spPr>
          <a:xfrm>
            <a:off x="6876287" y="867488"/>
            <a:ext cx="5082041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Observation: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The scatter Plot shows strong positive correlation</a:t>
            </a:r>
          </a:p>
          <a:p>
            <a:pPr marL="0" indent="0">
              <a:buNone/>
            </a:pPr>
            <a:r>
              <a:rPr lang="en-US" sz="1800" b="1" dirty="0"/>
              <a:t>Between actual and predicted resale prices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Relative high R-square values (0.809) but high Mean Absolute Error (53928.52)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A4087-DE67-33E0-33B5-31B6287C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1" y="3429000"/>
            <a:ext cx="4812351" cy="151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204C9-FA8D-1645-4427-F7661E07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6" y="1251856"/>
            <a:ext cx="6341643" cy="47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0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ED23-56C8-7569-8D88-1F2D90698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97D6-B1AC-6334-37A7-7C4D55230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400" dirty="0"/>
              <a:t>Machine Learning Model: Random Forest RegressoR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20BF3B0-925A-F057-D4EA-085915D9134B}"/>
              </a:ext>
            </a:extLst>
          </p:cNvPr>
          <p:cNvSpPr txBox="1">
            <a:spLocks/>
          </p:cNvSpPr>
          <p:nvPr/>
        </p:nvSpPr>
        <p:spPr>
          <a:xfrm>
            <a:off x="6876287" y="867488"/>
            <a:ext cx="5082041" cy="571827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Observation: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Chart highlights importance of different features in predicting HDB resale prices. Features are ranked based on their contribution to the model’s accuracy.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Relative importance features highlighted are flat type and town columns.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R-squared (R2): R2 value of 0.92 explains well on feature importance.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Mean Absolute Error (MAE): 29068.59 is the lowest MAE among the three models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27A59-08C9-6561-63F4-268B76B2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5" y="867488"/>
            <a:ext cx="6508029" cy="5394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F2E88-CB48-3AFC-9D4C-B8864807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53" y="5290756"/>
            <a:ext cx="4873307" cy="9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105509"/>
            <a:ext cx="8878824" cy="1069848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1175357"/>
            <a:ext cx="9531611" cy="478691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HDB (Housing Development Board) Resale dataset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(Cleansing &amp; Transformation)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Visualization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Modelling (Linear Regression, Random Forest Regressor, Decision Tree Regressor model)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Results | Recommendations | Limitations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5DF4-56A3-8472-1078-FD9474F9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E983-6B55-AACA-240A-F5029B563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400" dirty="0"/>
              <a:t>Machine Learning Model: Decision Tree RegressoR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7B46EE9-2A79-D779-F6B8-6162E719561D}"/>
              </a:ext>
            </a:extLst>
          </p:cNvPr>
          <p:cNvSpPr txBox="1">
            <a:spLocks/>
          </p:cNvSpPr>
          <p:nvPr/>
        </p:nvSpPr>
        <p:spPr>
          <a:xfrm>
            <a:off x="7109959" y="867488"/>
            <a:ext cx="5082041" cy="5832216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Observations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Chart represents relative importance of different features in predicting HDB resale prices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Flat Type: Highest feature importance, suggesting that the number of rooms is a strong predictor of resale price. Town: Locations like Bukit Merah, Queenstown and Bishan have significant influence, indicating that location plays a crucial role in determining resale values.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R-squared (R2): 0.92, similar as Random Tree Regressor Model.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Mean Absolute Error (MAE): 29603.44, error is higher then Random Tree Regressor Model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FEC93-4233-FC85-9D9E-7BD4C70D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7" y="834952"/>
            <a:ext cx="6546836" cy="45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D7D61-ABD7-A6E9-E2F4-7A322243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7" y="5363114"/>
            <a:ext cx="6546836" cy="123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CAC2-B9B8-784C-DE35-1D46CF69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C703-FB1C-2970-49F4-621D5A64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>
                <a:latin typeface="+mj-lt"/>
                <a:ea typeface="+mj-ea"/>
                <a:cs typeface="+mj-cs"/>
              </a:rPr>
              <a:t>Machine Learning Models</a:t>
            </a:r>
            <a:br>
              <a:rPr lang="en-US" sz="2200" b="1" kern="1200" cap="all" spc="600" baseline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>
                <a:latin typeface="+mj-lt"/>
                <a:ea typeface="+mj-ea"/>
                <a:cs typeface="+mj-cs"/>
              </a:rPr>
            </a:br>
            <a:endParaRPr lang="en-US" sz="2200" b="1" kern="1200" cap="all" spc="60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gital image of a head with gears and various machines&#10;&#10;Description automatically generated">
            <a:extLst>
              <a:ext uri="{FF2B5EF4-FFF2-40B4-BE49-F238E27FC236}">
                <a16:creationId xmlns:a16="http://schemas.microsoft.com/office/drawing/2014/main" id="{AD613031-3DCF-A8FC-FE32-C71D02FF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66" y="1825625"/>
            <a:ext cx="4286067" cy="4351338"/>
          </a:xfrm>
          <a:prstGeom prst="rect">
            <a:avLst/>
          </a:prstGeom>
          <a:noFill/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CAB3CFD-6DD8-325B-F531-F8E27C433775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i="0" dirty="0">
                <a:effectLst/>
              </a:rPr>
              <a:t>Model findings:</a:t>
            </a:r>
          </a:p>
          <a:p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Linear Regression Model (3</a:t>
            </a:r>
            <a:r>
              <a:rPr lang="en-US" sz="1300" b="0" i="0" baseline="30000" dirty="0">
                <a:effectLst/>
              </a:rPr>
              <a:t>rd</a:t>
            </a:r>
            <a:r>
              <a:rPr lang="en-US" sz="1300" b="0" i="0" dirty="0">
                <a:effectLst/>
              </a:rPr>
              <a:t> place): 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R-squared: 0.809, Accuracy lowest among the three model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High magnitude of error: MAE: </a:t>
            </a:r>
            <a:r>
              <a:rPr lang="en-US" sz="1300" b="1" dirty="0"/>
              <a:t>53928.52</a:t>
            </a:r>
          </a:p>
          <a:p>
            <a:pPr marL="228600" lvl="1">
              <a:spcBef>
                <a:spcPts val="1000"/>
              </a:spcBef>
            </a:pPr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Random Forest Regressor Model (1</a:t>
            </a:r>
            <a:r>
              <a:rPr lang="en-US" sz="1300" b="0" i="0" baseline="30000" dirty="0">
                <a:effectLst/>
              </a:rPr>
              <a:t>st</a:t>
            </a:r>
            <a:r>
              <a:rPr lang="en-US" sz="1300" b="0" i="0" dirty="0">
                <a:effectLst/>
              </a:rPr>
              <a:t> place):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Key features: flat type and town.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Has high R-square (0.92) and least MAE: (</a:t>
            </a:r>
            <a:r>
              <a:rPr lang="en-US" sz="1300" b="1" dirty="0"/>
              <a:t>29068.59)</a:t>
            </a:r>
            <a:endParaRPr lang="en-US" sz="1300" b="0" i="0" dirty="0">
              <a:effectLst/>
            </a:endParaRPr>
          </a:p>
          <a:p>
            <a:pPr marL="228600" lvl="1">
              <a:spcBef>
                <a:spcPts val="1000"/>
              </a:spcBef>
            </a:pPr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Decision Tree Regressor Model (2nd place):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Key features: flat type and town</a:t>
            </a:r>
          </a:p>
          <a:p>
            <a:pPr marL="228600" lvl="1">
              <a:spcBef>
                <a:spcPts val="1000"/>
              </a:spcBef>
            </a:pPr>
            <a:r>
              <a:rPr lang="en-US" sz="1300" dirty="0"/>
              <a:t>Has high R-square (0.92) and place 2</a:t>
            </a:r>
            <a:r>
              <a:rPr lang="en-US" sz="1300" baseline="30000" dirty="0"/>
              <a:t>nd</a:t>
            </a:r>
            <a:r>
              <a:rPr lang="en-US" sz="1300" dirty="0"/>
              <a:t> in MAE (29603.44)</a:t>
            </a:r>
            <a:endParaRPr lang="en-US" sz="1300" b="0" i="0" dirty="0">
              <a:effectLst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063564F-3943-D764-D539-C2C56934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1131-B92A-363C-9BCE-17911B9D8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E64001-8109-495F-356F-21DE4CB9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E9AF8F3-1A2C-EC2B-D0FD-42C2A5CFA23F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C8038D0-7361-C149-2B72-28C1883E79C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F7F60-EA35-2E6A-E0EC-7248AD27F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6586DE96-0523-800D-5FEC-3FC46CFF32FD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0C62C0A9-376C-B811-6453-80A8448AE592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B478E9-74D9-D9A1-072D-F792DCA53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189419"/>
            <a:ext cx="11875202" cy="1262664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MACHINE LEARNING MODELS: RESULTS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FDF3A2B-D1B9-F080-D836-1BA1D7097C97}"/>
              </a:ext>
            </a:extLst>
          </p:cNvPr>
          <p:cNvSpPr txBox="1">
            <a:spLocks/>
          </p:cNvSpPr>
          <p:nvPr/>
        </p:nvSpPr>
        <p:spPr>
          <a:xfrm>
            <a:off x="1610511" y="904688"/>
            <a:ext cx="9688410" cy="504862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0" i="0" dirty="0">
                <a:effectLst/>
                <a:latin typeface="-apple-system"/>
              </a:rPr>
              <a:t>Results: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Random Forest Regressor Model found suitable for  predicting HDB resale prices.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Best R2 and MAE readings. Captures non-linear relationships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Robustness to Outliers, handle high-dimensional data well.</a:t>
            </a:r>
            <a:endParaRPr lang="en-US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Significance of flat type and </a:t>
            </a:r>
            <a:r>
              <a:rPr lang="en-US" dirty="0">
                <a:latin typeface="-apple-system"/>
              </a:rPr>
              <a:t>town location</a:t>
            </a:r>
            <a:r>
              <a:rPr lang="en-US" b="0" i="0" dirty="0">
                <a:effectLst/>
                <a:latin typeface="-apple-system"/>
              </a:rPr>
              <a:t> impact on resale prices.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5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A5-6221-2CF8-CFEA-D5849087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B7142F-B4FB-0ADF-52F3-C3C58CA48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21410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6A049D6-DFC8-3372-8FC7-D8B1C36E72E4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6F9E529-C23C-1A99-2BB9-821739DEF35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E55AB7-0A1A-A961-E702-EB922F90F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45921" y="220502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46EF9E52-EEE1-5082-1B21-0DF65A7C22B4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F1019B08-0626-1839-5A41-BB7602DB19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2C15EC-D981-9A41-4A56-936EF23B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6540"/>
            <a:ext cx="11875202" cy="67665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Results, Recommendations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8C62ED5B-6D68-A529-79D6-30FD1999570D}"/>
              </a:ext>
            </a:extLst>
          </p:cNvPr>
          <p:cNvSpPr txBox="1">
            <a:spLocks/>
          </p:cNvSpPr>
          <p:nvPr/>
        </p:nvSpPr>
        <p:spPr>
          <a:xfrm>
            <a:off x="434353" y="890760"/>
            <a:ext cx="11368763" cy="5656945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1" i="0" dirty="0">
                <a:effectLst/>
                <a:latin typeface="-apple-system"/>
              </a:rPr>
              <a:t>Recommendations: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/>
              <a:t>Adopt Random Forest Tree Regression Model for property forecast planning</a:t>
            </a:r>
            <a:endParaRPr lang="en-US" sz="18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800" b="1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latin typeface="-apple-system"/>
              </a:rPr>
              <a:t>Focus on location and flat type:</a:t>
            </a:r>
            <a:endParaRPr lang="en-US" sz="3600" b="1" dirty="0">
              <a:latin typeface="-apple-system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Location Focus: high price appreciation towns like Queenstown &amp; Bukit Merah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Flat Type: higher range 4-5,Multi-Gen, Executive Flats | Low Range 1-3 Room Flat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8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latin typeface="-apple-system"/>
              </a:rPr>
              <a:t>Lease Length: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Prioritize properties with longer remaining leases to minimize price depreciation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dirty="0"/>
              <a:t> Incorporate lease length as a key feature in the model.</a:t>
            </a: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7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4C40-A0AF-5075-3ED4-05203922D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300EF5-254F-AFE9-E41E-EBA4042A8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42EA996-5AC1-D9B2-3B23-9553AE975C4F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8D0080-7A30-EE48-B466-B1C6A7108CBC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FBB029-7160-0E99-1B44-FDF32BB1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0966E6FC-BAC3-D23D-3592-25D2940DCBDE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40DB498B-8757-2649-843E-2B443AE4A383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D466BB-7A49-7768-C3ED-607B135E3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189419"/>
            <a:ext cx="11875202" cy="67665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Results, Recommendations, limitations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7EE85BD-377B-105C-D56B-A2A0457D870F}"/>
              </a:ext>
            </a:extLst>
          </p:cNvPr>
          <p:cNvSpPr txBox="1">
            <a:spLocks/>
          </p:cNvSpPr>
          <p:nvPr/>
        </p:nvSpPr>
        <p:spPr>
          <a:xfrm>
            <a:off x="408102" y="1121577"/>
            <a:ext cx="11375796" cy="5382254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0" i="0" dirty="0">
                <a:effectLst/>
                <a:latin typeface="-apple-system"/>
              </a:rPr>
              <a:t>Limitations: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Random Forest Regressor Model </a:t>
            </a:r>
            <a:r>
              <a:rPr lang="en-US" sz="2400" dirty="0">
                <a:latin typeface="-apple-system"/>
              </a:rPr>
              <a:t>problem: Overfitting, Lack of Extrapolation, Bias Towards Dominant Features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-apple-system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Datasets not </a:t>
            </a:r>
            <a:r>
              <a:rPr lang="en-US" sz="2400" dirty="0">
                <a:latin typeface="-apple-system"/>
              </a:rPr>
              <a:t>integrated</a:t>
            </a:r>
            <a:r>
              <a:rPr lang="en-US" sz="2400" b="0" i="0" dirty="0">
                <a:effectLst/>
                <a:latin typeface="-apple-system"/>
              </a:rPr>
              <a:t> for Analysis: More research time needed to integrate Government policy data, Economic shocks, Supply chain issues, Inflation, Demographics changes may affect the accuracy of the model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-apple-system"/>
            </a:endParaRPr>
          </a:p>
          <a:p>
            <a:pPr marL="0" indent="0">
              <a:buNone/>
            </a:pPr>
            <a:r>
              <a:rPr lang="en-US" sz="4000" dirty="0">
                <a:latin typeface="-apple-system"/>
              </a:rPr>
              <a:t>Addressing limitations: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Hyperparameter Tuning &amp; better Data Preprocessing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Create new features to capture non-linear relationships and variable interactions  </a:t>
            </a:r>
          </a:p>
          <a:p>
            <a:pPr marL="0" indent="0">
              <a:buNone/>
            </a:pPr>
            <a:endParaRPr lang="en-US" sz="4000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800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8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28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18" y="1574878"/>
            <a:ext cx="4718304" cy="1069848"/>
          </a:xfrm>
        </p:spPr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18" y="3429000"/>
            <a:ext cx="3856893" cy="1307124"/>
          </a:xfrm>
        </p:spPr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Chua Kee Siong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rick7122003@gmail.com</a:t>
            </a:r>
            <a:endParaRPr lang="en-US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3659C3-0EBA-09C3-0E7B-96C51316E963}"/>
              </a:ext>
            </a:extLst>
          </p:cNvPr>
          <p:cNvSpPr txBox="1">
            <a:spLocks/>
          </p:cNvSpPr>
          <p:nvPr/>
        </p:nvSpPr>
        <p:spPr>
          <a:xfrm>
            <a:off x="3774596" y="5826370"/>
            <a:ext cx="8686800" cy="763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Linkedin: </a:t>
            </a:r>
            <a:r>
              <a:rPr lang="en-US" sz="1800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https://www.linkedin.com/in/chua-kee-siong-rick-01772544/</a:t>
            </a:r>
            <a:endParaRPr lang="en-US" sz="1800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  <a:p>
            <a:r>
              <a:rPr lang="en-US" sz="1800" b="1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Github: </a:t>
            </a:r>
            <a:r>
              <a:rPr lang="en-US" sz="1800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https://github.com/rick7122003/Kee-Siong/blob/main/README.md</a:t>
            </a:r>
          </a:p>
          <a:p>
            <a:endParaRPr lang="en-US" sz="1800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B8A511-9B3C-B1D7-B119-067614CCEB81}"/>
              </a:ext>
            </a:extLst>
          </p:cNvPr>
          <p:cNvGrpSpPr/>
          <p:nvPr/>
        </p:nvGrpSpPr>
        <p:grpSpPr>
          <a:xfrm>
            <a:off x="274114" y="511054"/>
            <a:ext cx="3333750" cy="4438650"/>
            <a:chOff x="274114" y="511054"/>
            <a:chExt cx="3333750" cy="44386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352429-9631-B0C3-9911-5FF71627D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14" y="511054"/>
              <a:ext cx="3333750" cy="44386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DF3FAE-203B-6712-4809-DC5F620FD764}"/>
                </a:ext>
              </a:extLst>
            </p:cNvPr>
            <p:cNvSpPr txBox="1"/>
            <p:nvPr/>
          </p:nvSpPr>
          <p:spPr>
            <a:xfrm>
              <a:off x="630246" y="4536069"/>
              <a:ext cx="26214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HDB HUB, Toa Payoh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5B5D-5C51-4E3A-6020-89127CD1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3987-77F2-4AAF-2AB4-D4D137F91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D3F06-BCF8-FAD9-02BE-C05925EA4122}"/>
              </a:ext>
            </a:extLst>
          </p:cNvPr>
          <p:cNvSpPr txBox="1">
            <a:spLocks/>
          </p:cNvSpPr>
          <p:nvPr/>
        </p:nvSpPr>
        <p:spPr>
          <a:xfrm>
            <a:off x="2305206" y="205996"/>
            <a:ext cx="7735824" cy="631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addressing PROBLEMS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41C0971-9E74-1AFA-C53E-3BC5A2317F00}"/>
              </a:ext>
            </a:extLst>
          </p:cNvPr>
          <p:cNvSpPr txBox="1">
            <a:spLocks/>
          </p:cNvSpPr>
          <p:nvPr/>
        </p:nvSpPr>
        <p:spPr>
          <a:xfrm>
            <a:off x="850392" y="959422"/>
            <a:ext cx="10067324" cy="5110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Importance: 77.8% Singaporeans live in public housing thus a big market HDB property companies need ways to predict sales prices in order to formulate optimal business plans </a:t>
            </a:r>
          </a:p>
          <a:p>
            <a:r>
              <a:rPr lang="en-US" b="1" dirty="0"/>
              <a:t>Variables/features of importance that impact HDB resales prices?</a:t>
            </a:r>
          </a:p>
          <a:p>
            <a:r>
              <a:rPr lang="en-US" b="1" dirty="0"/>
              <a:t>Machine learning model solutions to predict resales prices?</a:t>
            </a:r>
          </a:p>
          <a:p>
            <a:r>
              <a:rPr lang="en-US" b="1" dirty="0"/>
              <a:t>Any limitations to data model and way to address it?</a:t>
            </a:r>
          </a:p>
          <a:p>
            <a:r>
              <a:rPr lang="en-US" b="1" dirty="0"/>
              <a:t>Visualizations for predicting resales prices?</a:t>
            </a:r>
          </a:p>
          <a:p>
            <a:r>
              <a:rPr lang="en-US" b="1" dirty="0"/>
              <a:t>Recommendations?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96E9-2CD3-0E23-AEB7-F51BB14B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675AD2-35B1-F6C7-0EA7-A3B72090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8470" y="705282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19E043-9110-5D89-A307-518C462C356C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7A85C2-E7C9-1A7D-A4FF-8B94898F6750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A58184-F1B9-F758-94B4-328E8AB10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02990" y="5706404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D556D9F2-CDDE-D98F-D005-A542BF5C99EB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DCF1A987-C944-F152-43F2-39238F9797BE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9302F-70ED-8FC1-1670-921F9FA86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70" y="55392"/>
            <a:ext cx="9492464" cy="676656"/>
          </a:xfrm>
        </p:spPr>
        <p:txBody>
          <a:bodyPr/>
          <a:lstStyle/>
          <a:p>
            <a:r>
              <a:rPr lang="en-US" sz="4800" dirty="0"/>
              <a:t>HDB Resale dataset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361FADD-B847-E734-7EF3-749BA6C406C1}"/>
              </a:ext>
            </a:extLst>
          </p:cNvPr>
          <p:cNvSpPr txBox="1">
            <a:spLocks/>
          </p:cNvSpPr>
          <p:nvPr/>
        </p:nvSpPr>
        <p:spPr>
          <a:xfrm>
            <a:off x="409697" y="1174641"/>
            <a:ext cx="11033552" cy="5001122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Data Summary: Data comprise of HDB resale transaction prices from (2000 to 2024). CSV format.</a:t>
            </a:r>
          </a:p>
          <a:p>
            <a:endParaRPr lang="en-US" sz="2400" b="1" dirty="0"/>
          </a:p>
          <a:p>
            <a:r>
              <a:rPr lang="en-US" sz="2400" b="1" dirty="0"/>
              <a:t>Column lists: town names, flat types, floor area sqm, flat model, lease commence date, resales price, remaining lease &amp; month. </a:t>
            </a:r>
          </a:p>
          <a:p>
            <a:endParaRPr lang="en-US" sz="2400" b="1" dirty="0"/>
          </a:p>
          <a:p>
            <a:r>
              <a:rPr lang="en-US" sz="2400" b="1" dirty="0"/>
              <a:t>Dataset is large enough and comprehensive for deep dived into predicting trends and insights into the HDB flat resale market.</a:t>
            </a:r>
          </a:p>
          <a:p>
            <a:endParaRPr lang="en-US" sz="2400" b="1" dirty="0"/>
          </a:p>
          <a:p>
            <a:r>
              <a:rPr lang="en-US" sz="2400" b="1" dirty="0"/>
              <a:t>Data is pre-processed through normalization and cleaning to ensure readiness for analysis.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Source: https://github.com/rick7122003/Kee-Siong/blob/main/README.md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28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330E-2FA4-FFFC-2D8E-795D8596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BABFAC-78A3-AB81-0358-F30A4D107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30629" y="86607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E98D57-63B5-36D5-5543-7A55EFAF479A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799848E-CF40-9113-F737-06C3EC9009E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EB8905-E200-AB01-27FF-10B625675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4402" y="5620529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FB8FF319-8D90-C8D9-2AF7-720C11AF089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5CA28C02-D046-EFB6-3FE7-FD95AF8DFD0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01CB47-DE7B-DB70-9ACA-C58F0D252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67" y="53422"/>
            <a:ext cx="11519065" cy="676656"/>
          </a:xfrm>
        </p:spPr>
        <p:txBody>
          <a:bodyPr/>
          <a:lstStyle/>
          <a:p>
            <a:pPr algn="l"/>
            <a:r>
              <a:rPr lang="en-US" sz="3200" dirty="0"/>
              <a:t>HDB Resale dataset: Original Parameters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33636-611B-FB67-3A70-62BA4F86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" y="866075"/>
            <a:ext cx="7153528" cy="2669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BDF90-0A9B-3CCD-0CAF-231A2165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32" y="866075"/>
            <a:ext cx="4011381" cy="2411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9D62A-0076-9B6A-0C44-9EA28F4CA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08" y="3580737"/>
            <a:ext cx="7153528" cy="2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C877-8802-1DEB-0A78-4021C2C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4D1468-0F2D-3094-5BBB-40246071B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9121" y="21873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4AE446C-6777-0D4F-B0AE-D1D180A0BF60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83C0FC-B3E8-8508-6D41-B2E84FD24FF2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34244C-2393-C02E-09B7-2AA40963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01719" y="5919282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3DF3571D-8FAE-CAA3-A5EB-72BE2332495A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6E506FD9-AD76-965C-2747-E78069E0CF6B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6797F-AE1A-01E9-1917-F889B2ADE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528" y="189419"/>
            <a:ext cx="9492464" cy="676656"/>
          </a:xfrm>
        </p:spPr>
        <p:txBody>
          <a:bodyPr/>
          <a:lstStyle/>
          <a:p>
            <a:r>
              <a:rPr lang="en-US" sz="4800" dirty="0"/>
              <a:t>HDB Resale dataset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05F6624-B922-045E-ED94-A2ACD5A65066}"/>
              </a:ext>
            </a:extLst>
          </p:cNvPr>
          <p:cNvSpPr txBox="1">
            <a:spLocks/>
          </p:cNvSpPr>
          <p:nvPr/>
        </p:nvSpPr>
        <p:spPr>
          <a:xfrm>
            <a:off x="378029" y="1186767"/>
            <a:ext cx="5964155" cy="3408680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Characteristics and Quality</a:t>
            </a:r>
          </a:p>
          <a:p>
            <a:pPr marL="0" indent="0">
              <a:buNone/>
            </a:pPr>
            <a:r>
              <a:rPr lang="en-US" sz="2400" b="1" dirty="0"/>
              <a:t>Dataset Characteristics (code):</a:t>
            </a:r>
          </a:p>
          <a:p>
            <a:pPr marL="0" indent="0">
              <a:buNone/>
            </a:pPr>
            <a:endParaRPr lang="en-US" sz="800" dirty="0"/>
          </a:p>
          <a:p>
            <a:pPr marL="285750" indent="-285750"/>
            <a:r>
              <a:rPr lang="en-US" sz="2000" dirty="0"/>
              <a:t>Size: 628,591 rows, 11 columns.</a:t>
            </a:r>
          </a:p>
          <a:p>
            <a:pPr marL="285750" indent="-285750"/>
            <a:r>
              <a:rPr lang="en-US" sz="2000" dirty="0"/>
              <a:t>Memory usage: 52.8+ MB.</a:t>
            </a:r>
          </a:p>
          <a:p>
            <a:pPr marL="285750" indent="-285750"/>
            <a:r>
              <a:rPr lang="en-US" sz="2000" dirty="0"/>
              <a:t> Data Types: 2 float64, 2 int64, 7 objects.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C0ADB-C64C-B15A-77B0-09E6E237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0" y="3995638"/>
            <a:ext cx="4857788" cy="2643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34602F-35A6-8837-DDFB-10A5579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11" y="1303282"/>
            <a:ext cx="5624174" cy="53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2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C0E8-B84E-1F2F-1C58-D7BDFCDF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42A886-812B-D807-1438-73F91C44A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8935" y="506650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0324A78-8F3E-DA80-05DC-74F56A463AC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DDBF33A-4955-5CD5-DA9F-2C4213D821FD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571DC-C84D-74D5-7AA9-8CC7F7337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40230" y="5726805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7E9D5AD8-B07A-B59D-6B29-6DD050F38349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2DA4194D-8CED-7A57-227D-97BDB926AC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E20B89-AB26-B29A-F731-70129BA9D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477"/>
            <a:ext cx="12005953" cy="676656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sz="4000" dirty="0"/>
              <a:t>Resale dataset: Statistics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F382DE-89CD-BD2F-EC68-8F8CCCA3291D}"/>
              </a:ext>
            </a:extLst>
          </p:cNvPr>
          <p:cNvSpPr txBox="1">
            <a:spLocks/>
          </p:cNvSpPr>
          <p:nvPr/>
        </p:nvSpPr>
        <p:spPr>
          <a:xfrm>
            <a:off x="239362" y="1445367"/>
            <a:ext cx="5499652" cy="504862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Characteristics and Quality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b="1" dirty="0"/>
              <a:t>Descriptive Statistics (code)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Outliers:</a:t>
            </a: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High prices (max: $1,500,000) and very low prices (min: $28,000) may indicate outliers.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Large flats (max: 297 sqm) and very small flats (min: 28 sqm) may be investigated for consistency.</a:t>
            </a:r>
          </a:p>
          <a:p>
            <a:pPr marL="285750" indent="-285750"/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21FB2-03A5-1387-3200-98D9DD74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14" y="1195167"/>
            <a:ext cx="5991225" cy="3629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329E1-EC9E-BFD8-7770-AB7C65A8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13" y="4828401"/>
            <a:ext cx="5991225" cy="16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E1B2F-E3BF-C9AB-0BEF-41B383498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2E6800-4123-DA20-FC91-70965E5D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44391" y="234706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70205C-D80C-0229-424C-E338DEFD1A17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A4DA417-E923-9741-7E31-9E07216F2343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3FF2C5-3D28-A519-1B7E-8D9671FA2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97583" y="5865521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C401EAFB-1AEF-BA09-62D7-B5DE27ED53C7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8A646A0-2A38-607B-C817-F9711D903C3A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FC4FE6-471C-94D4-7421-A01A751D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477"/>
            <a:ext cx="12005953" cy="676656"/>
          </a:xfrm>
        </p:spPr>
        <p:txBody>
          <a:bodyPr/>
          <a:lstStyle/>
          <a:p>
            <a:r>
              <a:rPr lang="en-US" dirty="0"/>
              <a:t>Data cleansing &amp; Transformation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D74635-E87A-E859-9C6C-689FEF1C6522}"/>
              </a:ext>
            </a:extLst>
          </p:cNvPr>
          <p:cNvSpPr txBox="1">
            <a:spLocks/>
          </p:cNvSpPr>
          <p:nvPr/>
        </p:nvSpPr>
        <p:spPr>
          <a:xfrm>
            <a:off x="202155" y="911362"/>
            <a:ext cx="5499652" cy="4003537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Cleaning, Normalizing</a:t>
            </a:r>
          </a:p>
          <a:p>
            <a:pPr marL="0" indent="0">
              <a:buNone/>
            </a:pPr>
            <a:r>
              <a:rPr lang="en-SG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&amp; Transformation (code) :</a:t>
            </a:r>
            <a:endParaRPr lang="en-SG" sz="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The dataset is comprehensive, with no missing &amp; null values after post-cleaning.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Month is re-formatted for better analysis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The shape and memory usage make it suitable for detailed analysis.</a:t>
            </a:r>
          </a:p>
          <a:p>
            <a:pPr marL="285750" indent="-285750"/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AE86E-618A-7C8C-1F5C-9EE7348F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07" y="930216"/>
            <a:ext cx="1781585" cy="2232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8137D-524F-2485-8E7E-65327221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86" y="930216"/>
            <a:ext cx="3577573" cy="3862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19FAC-EC01-D903-7F94-7BE24269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14900"/>
            <a:ext cx="12192000" cy="19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8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F7049-BB90-93E2-DE3D-EEE2D6C5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125366-5A98-9DE3-91CB-215CF27A7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53983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DDFFEEB-44BB-4A0E-CC1A-CB3533F441C5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FD51DA2-5B19-524B-F4A9-C0261BE88FF1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0A10B5-3CF5-6039-263F-1C7C79188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53657" y="5869219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7D5CF652-80F1-E840-0EB6-789D9A20CE63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649E57C5-32BE-7A84-F9D2-802AEA5CA2E1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0928C9-1835-C48F-B478-E8D5AFE3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0063"/>
            <a:ext cx="11875202" cy="6766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9FE72DB-020A-C9C8-F7B6-9FE3302AABD9}"/>
              </a:ext>
            </a:extLst>
          </p:cNvPr>
          <p:cNvSpPr txBox="1">
            <a:spLocks/>
          </p:cNvSpPr>
          <p:nvPr/>
        </p:nvSpPr>
        <p:spPr>
          <a:xfrm>
            <a:off x="892665" y="919687"/>
            <a:ext cx="1025612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Bar chart visualization of HDB resale data to discover insights &amp; trends over 2020 to 2024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6FD4F-6DA8-D384-AB23-9D782EA6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2" y="2463887"/>
            <a:ext cx="4145505" cy="393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3E92D-FD9B-5D03-6167-24215EB4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12" y="2463887"/>
            <a:ext cx="3988305" cy="3936926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C140C90-C9E6-E826-C121-A4E92236E2C8}"/>
              </a:ext>
            </a:extLst>
          </p:cNvPr>
          <p:cNvSpPr txBox="1">
            <a:spLocks/>
          </p:cNvSpPr>
          <p:nvPr/>
        </p:nvSpPr>
        <p:spPr>
          <a:xfrm>
            <a:off x="147689" y="2052341"/>
            <a:ext cx="4368709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Highest sales- 4 room flat type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A6DCF3-CDA4-CE44-5AC8-3E3DE5B5EBAC}"/>
              </a:ext>
            </a:extLst>
          </p:cNvPr>
          <p:cNvSpPr txBox="1">
            <a:spLocks/>
          </p:cNvSpPr>
          <p:nvPr/>
        </p:nvSpPr>
        <p:spPr>
          <a:xfrm>
            <a:off x="4399011" y="2052341"/>
            <a:ext cx="4145505" cy="590106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Highest flats sold - Woodlands Town</a:t>
            </a:r>
          </a:p>
          <a:p>
            <a:pPr marL="0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2D564F2-8DA3-22ED-F005-4C9F5D34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91" y="2594667"/>
            <a:ext cx="3402352" cy="25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9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www.w3.org/XML/1998/namespace"/>
    <ds:schemaRef ds:uri="http://purl.org/dc/terms/"/>
    <ds:schemaRef ds:uri="16c05727-aa75-4e4a-9b5f-8a80a1165891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1543</TotalTime>
  <Words>1483</Words>
  <Application>Microsoft Office PowerPoint</Application>
  <PresentationFormat>Widescreen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Courier New</vt:lpstr>
      <vt:lpstr>Segoe UI Light</vt:lpstr>
      <vt:lpstr>Tw Cen MT</vt:lpstr>
      <vt:lpstr>Office Theme</vt:lpstr>
      <vt:lpstr>HDB Resale market 2020-2024 report</vt:lpstr>
      <vt:lpstr>CONTENTS</vt:lpstr>
      <vt:lpstr>PowerPoint Presentation</vt:lpstr>
      <vt:lpstr>HDB Resale dataset </vt:lpstr>
      <vt:lpstr>HDB Resale dataset: Original Parameters </vt:lpstr>
      <vt:lpstr>HDB Resale dataset </vt:lpstr>
      <vt:lpstr>Data Resale dataset: Statistics </vt:lpstr>
      <vt:lpstr>Data cleansing &amp; Transformation </vt:lpstr>
      <vt:lpstr>Exploratory Data Analysis (EDA)  </vt:lpstr>
      <vt:lpstr>Exploratory Data Analysis (EDA)  </vt:lpstr>
      <vt:lpstr>Exploratory Data Analysis (EDA)  Discovering outlier spikes, trends from frequency distribution of HDB resales influencing resale prices  </vt:lpstr>
      <vt:lpstr>Exploratory Data Analysis (EDA)  </vt:lpstr>
      <vt:lpstr>Exploratory Data Analysis (EDA)  </vt:lpstr>
      <vt:lpstr>Exploratory Data Analysis (EDA)  </vt:lpstr>
      <vt:lpstr>PowerPoint Presentation</vt:lpstr>
      <vt:lpstr>EDA insights and implications </vt:lpstr>
      <vt:lpstr>Machine Learning ModelLING: Development  </vt:lpstr>
      <vt:lpstr>Machine Learning Model: Linear Regression</vt:lpstr>
      <vt:lpstr>Machine Learning Model: Random Forest RegressoR </vt:lpstr>
      <vt:lpstr>Machine Learning Model: Decision Tree RegressoR</vt:lpstr>
      <vt:lpstr>Machine Learning Models  </vt:lpstr>
      <vt:lpstr>MACHINE LEARNING MODELS: RESULTS</vt:lpstr>
      <vt:lpstr>Results, Recommendations</vt:lpstr>
      <vt:lpstr>Results, Recommendations,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 Chua</dc:creator>
  <cp:lastModifiedBy>Rick Chua</cp:lastModifiedBy>
  <cp:revision>250</cp:revision>
  <dcterms:created xsi:type="dcterms:W3CDTF">2025-01-10T03:50:16Z</dcterms:created>
  <dcterms:modified xsi:type="dcterms:W3CDTF">2025-01-16T02:50:25Z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